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23"/>
  </p:notesMasterIdLst>
  <p:handoutMasterIdLst>
    <p:handoutMasterId r:id="rId24"/>
  </p:handoutMasterIdLst>
  <p:sldIdLst>
    <p:sldId id="319" r:id="rId2"/>
    <p:sldId id="373" r:id="rId3"/>
    <p:sldId id="382" r:id="rId4"/>
    <p:sldId id="383" r:id="rId5"/>
    <p:sldId id="385" r:id="rId6"/>
    <p:sldId id="384" r:id="rId7"/>
    <p:sldId id="386" r:id="rId8"/>
    <p:sldId id="387" r:id="rId9"/>
    <p:sldId id="388" r:id="rId10"/>
    <p:sldId id="389" r:id="rId11"/>
    <p:sldId id="400" r:id="rId12"/>
    <p:sldId id="390" r:id="rId13"/>
    <p:sldId id="391" r:id="rId14"/>
    <p:sldId id="392" r:id="rId15"/>
    <p:sldId id="393" r:id="rId16"/>
    <p:sldId id="394" r:id="rId17"/>
    <p:sldId id="397" r:id="rId18"/>
    <p:sldId id="395" r:id="rId19"/>
    <p:sldId id="396" r:id="rId20"/>
    <p:sldId id="398" r:id="rId21"/>
    <p:sldId id="377" r:id="rId22"/>
  </p:sldIdLst>
  <p:sldSz cx="12192000" cy="6858000"/>
  <p:notesSz cx="998220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003399"/>
    <a:srgbClr val="008200"/>
    <a:srgbClr val="9AE69A"/>
    <a:srgbClr val="FF6600"/>
    <a:srgbClr val="990033"/>
    <a:srgbClr val="00CC00"/>
    <a:srgbClr val="6D2D52"/>
    <a:srgbClr val="9933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7880" autoAdjust="0"/>
  </p:normalViewPr>
  <p:slideViewPr>
    <p:cSldViewPr>
      <p:cViewPr varScale="1">
        <p:scale>
          <a:sx n="111" d="100"/>
          <a:sy n="111" d="100"/>
        </p:scale>
        <p:origin x="63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59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4675" y="0"/>
            <a:ext cx="43259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259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4675" y="6456363"/>
            <a:ext cx="43259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63F8316-AFFC-43A9-8F8A-5707CB6CD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27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59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4675" y="0"/>
            <a:ext cx="43259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25738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6950" y="3228975"/>
            <a:ext cx="79883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259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4675" y="6456363"/>
            <a:ext cx="43259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64B323-F2BE-47DA-8D84-7C3C608AC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64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5402A-B99B-42CD-A10E-CA865603470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93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018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80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067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429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347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38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373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70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24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54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78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5402A-B99B-42CD-A10E-CA865603470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75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6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24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8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871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350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488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25738" y="509588"/>
            <a:ext cx="4532312" cy="2549525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402A-B99B-42CD-A10E-CA86560347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56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C5CA-2E01-4032-ACED-C38A0F22F8A5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9E7C9-EF18-4AAD-8636-011F625B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B997F-B74D-418C-94E5-04D99EED43EC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5FD0-F9E5-495E-AA77-31B416063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2E14-69A5-4FBA-A4AD-6047E1A2EEFD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E2855-50FA-4D14-A95C-B6B642523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DA03-C6D1-4A07-A1F9-2AE36B577F20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6915-83D1-48FB-86DB-EE1BDE3C8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8814-9C37-4C1E-9D08-5FAE531CA5D4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9A0D-5256-4E43-B1AA-373197067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1105-2D94-4E51-82E1-E1572F589B96}" type="datetime1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3D7C-A8CA-4802-A1DD-904372FB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1C9C-AE25-4964-AD46-F0D4510EAA19}" type="datetime1">
              <a:rPr lang="ru-RU" smtClean="0"/>
              <a:t>23.08.2022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7861-4A03-402A-BB6F-4300E3A4B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FCAC8-E3B3-4D8B-BA51-E25B91AB6508}" type="datetime1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0DBFD-225B-4248-8867-C86BA6A19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83AB-7D85-4F05-81BC-CE94B601DA1C}" type="datetime1">
              <a:rPr lang="ru-RU" smtClean="0"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1574-AC10-4508-9359-A6C5C79EE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AFF0-0792-43F9-BB87-D782695D9A34}" type="datetime1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93DC-471D-4FE2-A575-440876693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480C-2311-4AE8-8033-42ED67C3ECFB}" type="datetime1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1683-3AEB-49BB-82FA-D7E6F0719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F1180D5-6982-4EE5-9488-6E5310E34A68}" type="datetime1">
              <a:rPr lang="ru-RU" smtClean="0"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E1CF3BB-3D25-44B7-A6C1-412F3006E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131EA4DF44F178ADFB126794F015AE569F76F338B6F11A16390D4CD917927C57F644627F9EA368590F9998989F685978052ACC86C62F86386BNFJ" TargetMode="External"/><Relationship Id="rId3" Type="http://schemas.openxmlformats.org/officeDocument/2006/relationships/image" Target="../media/image4.png"/><Relationship Id="rId7" Type="http://schemas.openxmlformats.org/officeDocument/2006/relationships/hyperlink" Target="consultantplus://offline/ref=131EA4DF44F178ADFB126794F015AE569F76F338B6F11A16390D4CD917927C57F644627F9EA2615F099998989F685978052ACC86C62F86386BNFJ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consultantplus://offline/ref=131EA4DF44F178ADFB126794F015AE569F76F338B6F11A16390D4CD917927C57F644627F9EA26C53099998989F685978052ACC86C62F86386BNFJ" TargetMode="External"/><Relationship Id="rId11" Type="http://schemas.openxmlformats.org/officeDocument/2006/relationships/hyperlink" Target="consultantplus://offline/ref=131EA4DF44F178ADFB126794F015AE569F76F338B6F11A16390D4CD917927C57F644627F9EA06C5B0F9998989F685978052ACC86C62F86386BNFJ" TargetMode="External"/><Relationship Id="rId5" Type="http://schemas.openxmlformats.org/officeDocument/2006/relationships/hyperlink" Target="consultantplus://offline/ref=131EA4DF44F178ADFB126794F015AE569F76F338B6F11A16390D4CD917927C57F644627F9EA26A5A009998989F685978052ACC86C62F86386BNFJ" TargetMode="External"/><Relationship Id="rId10" Type="http://schemas.openxmlformats.org/officeDocument/2006/relationships/hyperlink" Target="consultantplus://offline/ref=131EA4DF44F178ADFB126794F015AE569F76F338B6F11A16390D4CD917927C57F644627F9EA0695A099998989F685978052ACC86C62F86386BNFJ" TargetMode="External"/><Relationship Id="rId4" Type="http://schemas.openxmlformats.org/officeDocument/2006/relationships/hyperlink" Target="consultantplus://offline/ref=131EA4DF44F178ADFB126794F015AE569F76F338B6F11A16390D4CD917927C57F644627F9EA269580D9998989F685978052ACC86C62F86386BNFJ" TargetMode="External"/><Relationship Id="rId9" Type="http://schemas.openxmlformats.org/officeDocument/2006/relationships/hyperlink" Target="consultantplus://offline/ref=131EA4DF44F178ADFB126794F015AE569F76F338B6F11A16390D4CD917927C57F644627F9EA36D5D0B9998989F685978052ACC86C62F86386BNFJ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emo.garant.ru/#/document/70353464/entry/0" TargetMode="External"/><Relationship Id="rId4" Type="http://schemas.openxmlformats.org/officeDocument/2006/relationships/hyperlink" Target="https://demo.garant.ru/#/document/70353464/entry/3108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emo.garant.ru/#/document/70353464/entry/93142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hyperlink" Target="https://demo.garant.ru/#/document/70353464/entry/93130" TargetMode="External"/><Relationship Id="rId12" Type="http://schemas.openxmlformats.org/officeDocument/2006/relationships/hyperlink" Target="https://demo.garant.ru/#/document/70353464/entry/31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mo.garant.ru/#/document/70353464/entry/93118" TargetMode="External"/><Relationship Id="rId11" Type="http://schemas.openxmlformats.org/officeDocument/2006/relationships/hyperlink" Target="https://demo.garant.ru/#/document/70353464/entry/93159" TargetMode="External"/><Relationship Id="rId5" Type="http://schemas.openxmlformats.org/officeDocument/2006/relationships/hyperlink" Target="https://demo.garant.ru/#/document/70353464/entry/9315" TargetMode="External"/><Relationship Id="rId10" Type="http://schemas.openxmlformats.org/officeDocument/2006/relationships/hyperlink" Target="https://demo.garant.ru/#/document/70353464/entry/93154" TargetMode="External"/><Relationship Id="rId4" Type="http://schemas.openxmlformats.org/officeDocument/2006/relationships/hyperlink" Target="https://demo.garant.ru/#/document/70353464/entry/9314" TargetMode="External"/><Relationship Id="rId9" Type="http://schemas.openxmlformats.org/officeDocument/2006/relationships/hyperlink" Target="https://demo.garant.ru/#/document/70353464/entry/93149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emo.garant.ru/#/document/70353464/entry/93130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demo.garant.ru/#/document/70353464/entry/93118" TargetMode="External"/><Relationship Id="rId12" Type="http://schemas.openxmlformats.org/officeDocument/2006/relationships/hyperlink" Target="https://demo.garant.ru/#/document/70353464/entry/9315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mo.garant.ru/#/document/70353464/entry/9315" TargetMode="External"/><Relationship Id="rId11" Type="http://schemas.openxmlformats.org/officeDocument/2006/relationships/hyperlink" Target="https://demo.garant.ru/#/document/70353464/entry/93154" TargetMode="External"/><Relationship Id="rId5" Type="http://schemas.openxmlformats.org/officeDocument/2006/relationships/hyperlink" Target="https://demo.garant.ru/#/document/70353464/entry/9314" TargetMode="External"/><Relationship Id="rId10" Type="http://schemas.openxmlformats.org/officeDocument/2006/relationships/hyperlink" Target="https://demo.garant.ru/#/document/70353464/entry/93149" TargetMode="External"/><Relationship Id="rId4" Type="http://schemas.openxmlformats.org/officeDocument/2006/relationships/hyperlink" Target="consultantplus://offline/ref=C125FB5727391B2A30494F13BF981C0BD02FC1BFC41F76E73F2408C7511F25DC4B9E4730FC813853BCEC267863715E19B691D1C4A8158921KCAEJ" TargetMode="External"/><Relationship Id="rId9" Type="http://schemas.openxmlformats.org/officeDocument/2006/relationships/hyperlink" Target="https://demo.garant.ru/#/document/70353464/entry/9314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28" y="44624"/>
            <a:ext cx="223995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0" y="614364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Кострома  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2022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год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351584" y="1383963"/>
            <a:ext cx="8136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Новое в Федеральном законе «О контрактной системе в сфере закупок товаров, работ, услуг для обеспечения государственных и муниципальных нужд» от 05.04.2013 № 44-ФЗ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51584" y="11573"/>
            <a:ext cx="8316416" cy="892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Департамент финансов Костромской области</a:t>
            </a:r>
          </a:p>
          <a:p>
            <a:pPr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ОГКУ «Агентство государственных закупок Костромской области»</a:t>
            </a:r>
          </a:p>
          <a:p>
            <a:pPr algn="ctr">
              <a:defRPr/>
            </a:pPr>
            <a:endParaRPr lang="ru-RU" sz="8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800" dirty="0">
              <a:latin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95800" y="6059006"/>
            <a:ext cx="6120680" cy="16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just" defTabSz="957263">
              <a:defRPr/>
            </a:pPr>
            <a:r>
              <a:rPr lang="ru-RU" sz="1600" b="1" kern="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</a:t>
            </a:r>
            <a:endParaRPr lang="ru-RU" sz="4400" b="1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7899" t="38768" r="28649" b="7355"/>
          <a:stretch/>
        </p:blipFill>
        <p:spPr bwMode="auto">
          <a:xfrm>
            <a:off x="3071664" y="3105180"/>
            <a:ext cx="6048672" cy="3087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76320" y="6091258"/>
            <a:ext cx="5480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57263">
              <a:defRPr/>
            </a:pPr>
            <a:r>
              <a:rPr lang="ru-RU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Директор ОГКУ «АГЗКО»</a:t>
            </a:r>
          </a:p>
          <a:p>
            <a:pPr algn="just" defTabSz="957263">
              <a:defRPr/>
            </a:pPr>
            <a:r>
              <a:rPr lang="ru-RU" kern="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Душеина</a:t>
            </a:r>
            <a:r>
              <a:rPr lang="ru-RU" kern="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Оксана Геннадьевна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312" y="747730"/>
            <a:ext cx="7538274" cy="57606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контракты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7448" y="1579078"/>
            <a:ext cx="98650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Типовые контракты с 2022 года разрабатываться не будут. Но будут применяться.</a:t>
            </a:r>
          </a:p>
          <a:p>
            <a:r>
              <a:rPr lang="ru-RU" dirty="0">
                <a:latin typeface="+mn-lt"/>
              </a:rPr>
              <a:t>Типовой контракт </a:t>
            </a:r>
            <a:r>
              <a:rPr lang="ru-RU" dirty="0" smtClean="0">
                <a:latin typeface="+mn-lt"/>
              </a:rPr>
              <a:t>– это шаблон</a:t>
            </a:r>
            <a:r>
              <a:rPr lang="ru-RU" dirty="0">
                <a:latin typeface="+mn-lt"/>
              </a:rPr>
              <a:t>, который заполняет заказчик. </a:t>
            </a:r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Типовые  </a:t>
            </a:r>
            <a:r>
              <a:rPr lang="ru-RU" dirty="0">
                <a:latin typeface="+mn-lt"/>
              </a:rPr>
              <a:t>условия разрабатываются в отношении не всех, а отдельных условий контракта и заказчик должен включать их в проекты своих договоров</a:t>
            </a:r>
            <a:r>
              <a:rPr lang="ru-RU" dirty="0" smtClean="0">
                <a:latin typeface="+mn-lt"/>
              </a:rPr>
              <a:t>.</a:t>
            </a:r>
          </a:p>
          <a:p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Порядок разработки типовых контрактов и типовых условий контрактов регулируется Постановлением N </a:t>
            </a:r>
            <a:r>
              <a:rPr lang="ru-RU" dirty="0" smtClean="0">
                <a:latin typeface="+mn-lt"/>
              </a:rPr>
              <a:t>606</a:t>
            </a:r>
            <a:r>
              <a:rPr lang="ru-RU" dirty="0">
                <a:latin typeface="+mn-lt"/>
              </a:rPr>
              <a:t>.</a:t>
            </a:r>
          </a:p>
          <a:p>
            <a:r>
              <a:rPr lang="ru-RU" dirty="0">
                <a:latin typeface="+mn-lt"/>
              </a:rPr>
              <a:t>Переход </a:t>
            </a:r>
            <a:r>
              <a:rPr lang="ru-RU" dirty="0" smtClean="0">
                <a:latin typeface="+mn-lt"/>
              </a:rPr>
              <a:t>на </a:t>
            </a:r>
            <a:r>
              <a:rPr lang="ru-RU" dirty="0">
                <a:latin typeface="+mn-lt"/>
              </a:rPr>
              <a:t>типовые условия - часть проекта по структуризации контрактов.</a:t>
            </a:r>
          </a:p>
          <a:p>
            <a:r>
              <a:rPr lang="ru-RU" dirty="0">
                <a:latin typeface="+mn-lt"/>
              </a:rPr>
              <a:t>Минфин будет разрабатывать обязательные условия контракта, которые будут включаться в договоры определенного вида. Типовые условия потом будут структурированно представлены в ЕИС как типовые блоки, и заказчики должны будут их только заполнять.</a:t>
            </a:r>
          </a:p>
          <a:p>
            <a:r>
              <a:rPr lang="ru-RU" dirty="0">
                <a:latin typeface="+mn-lt"/>
              </a:rPr>
              <a:t>Но это все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307815108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063552" y="588070"/>
            <a:ext cx="7538274" cy="57606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контракты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1424" y="1067792"/>
            <a:ext cx="102735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+mn-lt"/>
              </a:rPr>
              <a:t>Приказом Минкультуры РФ от 10.06.2019 N 745 утверждены следующие типовые контракты в сфере культуры</a:t>
            </a:r>
            <a:r>
              <a:rPr lang="ru-RU" sz="1400" dirty="0" smtClean="0">
                <a:latin typeface="+mn-lt"/>
              </a:rPr>
              <a:t>:</a:t>
            </a:r>
          </a:p>
          <a:p>
            <a:pPr algn="just"/>
            <a:endParaRPr lang="ru-RU" sz="1400" dirty="0">
              <a:latin typeface="+mn-lt"/>
            </a:endParaRPr>
          </a:p>
          <a:p>
            <a:pPr algn="just"/>
            <a:r>
              <a:rPr lang="ru-RU" sz="1400" dirty="0" smtClean="0">
                <a:latin typeface="+mn-lt"/>
              </a:rPr>
              <a:t>1) контракт </a:t>
            </a:r>
            <a:r>
              <a:rPr lang="ru-RU" sz="1400" dirty="0">
                <a:latin typeface="+mn-lt"/>
              </a:rPr>
              <a:t>на оказание услуг по организации и проведению форумов, семинаров, съездов, премий, конференций, конгрессов, конкурсов (мастер-классов), творческих школ, концертов, фестивалей, культурно-просветительских акций (программ), дней российской культуры в зарубежных странах, по обеспечению визитов глав иностранных государств, глав правительств иностранных государств, руководителей международных организаций, парламентских делегаций, правительственных делегаций, делегаций иностранных государств, по обеспечению участия российских деятелей культуры и искусства в зарубежных мероприятиях, по созданию экспозиций (далее - услуги по организации и проведению культурно-просветительских мероприятий) </a:t>
            </a:r>
            <a:r>
              <a:rPr lang="ru-RU" sz="1400" dirty="0">
                <a:solidFill>
                  <a:srgbClr val="0000FF"/>
                </a:solidFill>
                <a:latin typeface="+mn-lt"/>
                <a:hlinkClick r:id="rId4"/>
              </a:rPr>
              <a:t>(приложение 1</a:t>
            </a:r>
            <a:r>
              <a:rPr lang="ru-RU" sz="1400" dirty="0" smtClean="0">
                <a:solidFill>
                  <a:srgbClr val="0000FF"/>
                </a:solidFill>
                <a:latin typeface="+mn-lt"/>
                <a:hlinkClick r:id="rId4"/>
              </a:rPr>
              <a:t>);</a:t>
            </a:r>
          </a:p>
          <a:p>
            <a:pPr algn="just"/>
            <a:endParaRPr lang="ru-RU" sz="1400" dirty="0">
              <a:solidFill>
                <a:srgbClr val="0000FF"/>
              </a:solidFill>
              <a:latin typeface="+mn-lt"/>
              <a:hlinkClick r:id="rId4"/>
            </a:endParaRPr>
          </a:p>
          <a:p>
            <a:pPr algn="just"/>
            <a:r>
              <a:rPr lang="ru-RU" sz="1400" dirty="0">
                <a:latin typeface="+mn-lt"/>
              </a:rPr>
              <a:t>2) контракт на оказание услуг по проведению научного (аналитического) исследования, мониторинга и разработки в области общественных и гуманитарных наук </a:t>
            </a:r>
            <a:r>
              <a:rPr lang="ru-RU" sz="1400" dirty="0">
                <a:solidFill>
                  <a:srgbClr val="0000FF"/>
                </a:solidFill>
                <a:latin typeface="+mn-lt"/>
                <a:hlinkClick r:id="rId5"/>
              </a:rPr>
              <a:t>(приложение 3</a:t>
            </a:r>
            <a:r>
              <a:rPr lang="ru-RU" sz="1400" dirty="0" smtClean="0">
                <a:solidFill>
                  <a:srgbClr val="0000FF"/>
                </a:solidFill>
                <a:latin typeface="+mn-lt"/>
                <a:hlinkClick r:id="rId5"/>
              </a:rPr>
              <a:t>);</a:t>
            </a:r>
          </a:p>
          <a:p>
            <a:pPr algn="just"/>
            <a:endParaRPr lang="ru-RU" sz="1400" dirty="0">
              <a:solidFill>
                <a:srgbClr val="0000FF"/>
              </a:solidFill>
              <a:latin typeface="+mn-lt"/>
              <a:hlinkClick r:id="rId5"/>
            </a:endParaRPr>
          </a:p>
          <a:p>
            <a:pPr algn="just"/>
            <a:r>
              <a:rPr lang="ru-RU" sz="1400" dirty="0">
                <a:latin typeface="+mn-lt"/>
              </a:rPr>
              <a:t>3) контракт на выполнение работ по реставрации музейных предметов </a:t>
            </a:r>
            <a:r>
              <a:rPr lang="ru-RU" sz="1400" dirty="0">
                <a:solidFill>
                  <a:srgbClr val="0000FF"/>
                </a:solidFill>
                <a:latin typeface="+mn-lt"/>
                <a:hlinkClick r:id="rId6"/>
              </a:rPr>
              <a:t>(приложение 5</a:t>
            </a:r>
            <a:r>
              <a:rPr lang="ru-RU" sz="1400" dirty="0" smtClean="0">
                <a:solidFill>
                  <a:srgbClr val="0000FF"/>
                </a:solidFill>
                <a:latin typeface="+mn-lt"/>
                <a:hlinkClick r:id="rId6"/>
              </a:rPr>
              <a:t>);</a:t>
            </a:r>
          </a:p>
          <a:p>
            <a:pPr algn="just"/>
            <a:endParaRPr lang="ru-RU" sz="1400" dirty="0">
              <a:solidFill>
                <a:srgbClr val="0000FF"/>
              </a:solidFill>
              <a:latin typeface="+mn-lt"/>
              <a:hlinkClick r:id="rId6"/>
            </a:endParaRPr>
          </a:p>
          <a:p>
            <a:pPr algn="just"/>
            <a:r>
              <a:rPr lang="ru-RU" sz="1400" dirty="0">
                <a:latin typeface="+mn-lt"/>
              </a:rPr>
              <a:t>4) контракт на оказание услуг по поддержке исполнительских искусств </a:t>
            </a:r>
            <a:r>
              <a:rPr lang="ru-RU" sz="1400" dirty="0">
                <a:solidFill>
                  <a:srgbClr val="0000FF"/>
                </a:solidFill>
                <a:latin typeface="+mn-lt"/>
                <a:hlinkClick r:id="rId7"/>
              </a:rPr>
              <a:t>(приложение 7</a:t>
            </a:r>
            <a:r>
              <a:rPr lang="ru-RU" sz="1400" dirty="0" smtClean="0">
                <a:solidFill>
                  <a:srgbClr val="0000FF"/>
                </a:solidFill>
                <a:latin typeface="+mn-lt"/>
                <a:hlinkClick r:id="rId7"/>
              </a:rPr>
              <a:t>);</a:t>
            </a:r>
          </a:p>
          <a:p>
            <a:pPr algn="just"/>
            <a:endParaRPr lang="ru-RU" sz="1400" dirty="0">
              <a:solidFill>
                <a:srgbClr val="0000FF"/>
              </a:solidFill>
              <a:latin typeface="+mn-lt"/>
              <a:hlinkClick r:id="rId7"/>
            </a:endParaRPr>
          </a:p>
          <a:p>
            <a:pPr algn="just"/>
            <a:r>
              <a:rPr lang="ru-RU" sz="1400" dirty="0">
                <a:latin typeface="+mn-lt"/>
              </a:rPr>
              <a:t>5) контракт на оказание услуг по кинотеатральному прокату национального фильма </a:t>
            </a:r>
            <a:r>
              <a:rPr lang="ru-RU" sz="1400" dirty="0">
                <a:solidFill>
                  <a:srgbClr val="0000FF"/>
                </a:solidFill>
                <a:latin typeface="+mn-lt"/>
                <a:hlinkClick r:id="rId8"/>
              </a:rPr>
              <a:t>(приложение 9</a:t>
            </a:r>
            <a:r>
              <a:rPr lang="ru-RU" sz="1400" dirty="0" smtClean="0">
                <a:solidFill>
                  <a:srgbClr val="0000FF"/>
                </a:solidFill>
                <a:latin typeface="+mn-lt"/>
                <a:hlinkClick r:id="rId8"/>
              </a:rPr>
              <a:t>);</a:t>
            </a:r>
          </a:p>
          <a:p>
            <a:pPr algn="just"/>
            <a:endParaRPr lang="ru-RU" sz="1400" dirty="0">
              <a:solidFill>
                <a:srgbClr val="0000FF"/>
              </a:solidFill>
              <a:latin typeface="+mn-lt"/>
              <a:hlinkClick r:id="rId8"/>
            </a:endParaRPr>
          </a:p>
          <a:p>
            <a:pPr algn="just"/>
            <a:r>
              <a:rPr lang="ru-RU" sz="1400" dirty="0">
                <a:latin typeface="+mn-lt"/>
              </a:rPr>
              <a:t>6) контракт о государственной финансовой поддержке производства национального игрового фильма </a:t>
            </a:r>
            <a:r>
              <a:rPr lang="ru-RU" sz="1400" dirty="0">
                <a:solidFill>
                  <a:srgbClr val="0000FF"/>
                </a:solidFill>
                <a:latin typeface="+mn-lt"/>
                <a:hlinkClick r:id="rId9"/>
              </a:rPr>
              <a:t>(приложение 11</a:t>
            </a:r>
            <a:r>
              <a:rPr lang="ru-RU" sz="1400" dirty="0" smtClean="0">
                <a:solidFill>
                  <a:srgbClr val="0000FF"/>
                </a:solidFill>
                <a:latin typeface="+mn-lt"/>
                <a:hlinkClick r:id="rId9"/>
              </a:rPr>
              <a:t>);</a:t>
            </a:r>
          </a:p>
          <a:p>
            <a:pPr algn="just"/>
            <a:endParaRPr lang="ru-RU" sz="1400" dirty="0">
              <a:solidFill>
                <a:srgbClr val="0000FF"/>
              </a:solidFill>
              <a:latin typeface="+mn-lt"/>
              <a:hlinkClick r:id="rId9"/>
            </a:endParaRPr>
          </a:p>
          <a:p>
            <a:pPr algn="just"/>
            <a:r>
              <a:rPr lang="ru-RU" sz="1400" dirty="0">
                <a:latin typeface="+mn-lt"/>
              </a:rPr>
              <a:t>7) контракт о государственной финансовой поддержке производства национального неигрового фильма </a:t>
            </a:r>
            <a:r>
              <a:rPr lang="ru-RU" sz="1400" dirty="0">
                <a:solidFill>
                  <a:srgbClr val="0000FF"/>
                </a:solidFill>
                <a:latin typeface="+mn-lt"/>
                <a:hlinkClick r:id="rId10"/>
              </a:rPr>
              <a:t>(приложение 13</a:t>
            </a:r>
            <a:r>
              <a:rPr lang="ru-RU" sz="1400" dirty="0" smtClean="0">
                <a:solidFill>
                  <a:srgbClr val="0000FF"/>
                </a:solidFill>
                <a:latin typeface="+mn-lt"/>
                <a:hlinkClick r:id="rId10"/>
              </a:rPr>
              <a:t>);</a:t>
            </a:r>
          </a:p>
          <a:p>
            <a:pPr algn="just"/>
            <a:endParaRPr lang="ru-RU" sz="1400" dirty="0">
              <a:solidFill>
                <a:srgbClr val="0000FF"/>
              </a:solidFill>
              <a:latin typeface="+mn-lt"/>
              <a:hlinkClick r:id="rId10"/>
            </a:endParaRPr>
          </a:p>
          <a:p>
            <a:pPr algn="just"/>
            <a:r>
              <a:rPr lang="ru-RU" sz="1400" dirty="0">
                <a:latin typeface="+mn-lt"/>
              </a:rPr>
              <a:t>8) контракт на оказание прочих услуг для нужд кинематографии (услуг по обеспечению </a:t>
            </a:r>
            <a:r>
              <a:rPr lang="ru-RU" sz="1400" dirty="0" err="1">
                <a:latin typeface="+mn-lt"/>
              </a:rPr>
              <a:t>тифлокомментирования</a:t>
            </a:r>
            <a:r>
              <a:rPr lang="ru-RU" sz="1400" dirty="0">
                <a:latin typeface="+mn-lt"/>
              </a:rPr>
              <a:t> и </a:t>
            </a:r>
            <a:r>
              <a:rPr lang="ru-RU" sz="1400" dirty="0" err="1">
                <a:latin typeface="+mn-lt"/>
              </a:rPr>
              <a:t>субтитрирования</a:t>
            </a:r>
            <a:r>
              <a:rPr lang="ru-RU" sz="1400" dirty="0">
                <a:latin typeface="+mn-lt"/>
              </a:rPr>
              <a:t> фильмов для цифрового показа, по проведению экспертизы заявок организаций кинематографии, претендующих на получение субсидий) </a:t>
            </a:r>
            <a:r>
              <a:rPr lang="ru-RU" sz="1400" dirty="0">
                <a:solidFill>
                  <a:srgbClr val="0000FF"/>
                </a:solidFill>
                <a:latin typeface="+mn-lt"/>
                <a:hlinkClick r:id="rId11"/>
              </a:rPr>
              <a:t>(приложение 15).</a:t>
            </a:r>
          </a:p>
        </p:txBody>
      </p:sp>
    </p:spTree>
    <p:extLst>
      <p:ext uri="{BB962C8B-B14F-4D97-AF65-F5344CB8AC3E}">
        <p14:creationId xmlns:p14="http://schemas.microsoft.com/office/powerpoint/2010/main" val="163575539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3472" y="1268760"/>
            <a:ext cx="94587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+mn-lt"/>
              </a:rPr>
              <a:t>Ч</a:t>
            </a:r>
            <a:r>
              <a:rPr lang="ru-RU" b="1" dirty="0" smtClean="0">
                <a:latin typeface="+mn-lt"/>
              </a:rPr>
              <a:t>то </a:t>
            </a:r>
            <a:r>
              <a:rPr lang="ru-RU" b="1" dirty="0">
                <a:latin typeface="+mn-lt"/>
              </a:rPr>
              <a:t>делать участникам контрактной системы в настоящем? </a:t>
            </a:r>
            <a:endParaRPr lang="ru-RU" b="1" dirty="0" smtClean="0">
              <a:latin typeface="+mn-lt"/>
            </a:endParaRPr>
          </a:p>
          <a:p>
            <a:pPr algn="just"/>
            <a:endParaRPr lang="ru-RU" dirty="0" smtClean="0">
              <a:latin typeface="+mn-lt"/>
            </a:endParaRPr>
          </a:p>
          <a:p>
            <a:pPr algn="just"/>
            <a:r>
              <a:rPr lang="ru-RU" dirty="0" smtClean="0">
                <a:latin typeface="+mn-lt"/>
              </a:rPr>
              <a:t>Пользоваться </a:t>
            </a:r>
            <a:r>
              <a:rPr lang="ru-RU" dirty="0">
                <a:latin typeface="+mn-lt"/>
              </a:rPr>
              <a:t>тем, что есть. И типовыми контрактами, и типовыми условиями.</a:t>
            </a:r>
          </a:p>
          <a:p>
            <a:pPr algn="just"/>
            <a:r>
              <a:rPr lang="ru-RU" dirty="0">
                <a:latin typeface="+mn-lt"/>
              </a:rPr>
              <a:t>Условия типовых контрактов и типовые условия контрактов, утвержденные до 01.01.2022, применяются в части, не противоречащей редакции Закона о контрактной системе, которая действует на момент применения, до утверждения Правительством РФ в соответствии с ч. 11 ст. 34 Закона о контрактной системе типовых условий контрактов.</a:t>
            </a:r>
          </a:p>
          <a:p>
            <a:pPr algn="just"/>
            <a:r>
              <a:rPr lang="ru-RU" dirty="0">
                <a:latin typeface="+mn-lt"/>
              </a:rPr>
              <a:t>Итак, типовые условия и типовые контракты применяться в 2022 году будут, а вот новые типовые контракты разрабатываться не будут - только типовые условия</a:t>
            </a:r>
            <a:r>
              <a:rPr lang="ru-RU" dirty="0" smtClean="0">
                <a:latin typeface="+mn-lt"/>
              </a:rPr>
              <a:t>.</a:t>
            </a:r>
          </a:p>
          <a:p>
            <a:pPr algn="just"/>
            <a:endParaRPr lang="ru-RU" dirty="0">
              <a:latin typeface="+mn-lt"/>
            </a:endParaRPr>
          </a:p>
          <a:p>
            <a:pPr algn="just"/>
            <a:r>
              <a:rPr lang="ru-RU" dirty="0">
                <a:latin typeface="+mn-lt"/>
              </a:rPr>
              <a:t>Сейчас типовых условий порядка тридцати - на продукты питания, мебель, бумагу, ремонт и содержание автомобильных дорог, проектирование, строительство и реконструкцию объектов капитального строительства, радиоэлектронную продукцию и т.д. Практически по всем "стандартным" товарам, работам, услугам есть типовые условия. И этот список будет постоянно пополняться.</a:t>
            </a:r>
          </a:p>
        </p:txBody>
      </p:sp>
    </p:spTree>
    <p:extLst>
      <p:ext uri="{BB962C8B-B14F-4D97-AF65-F5344CB8AC3E}">
        <p14:creationId xmlns:p14="http://schemas.microsoft.com/office/powerpoint/2010/main" val="243699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312" y="747730"/>
            <a:ext cx="7538274" cy="57606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заключения контракта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155679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384" y="1407596"/>
            <a:ext cx="11305256" cy="512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связанные с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заключением, исполнением контракта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внесением изменений,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приемкой осуществляются исключительно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ЕИС. 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контракта заказчик направляет участнику закупки не позднее </a:t>
            </a:r>
            <a:r>
              <a:rPr lang="ru-RU" sz="1600" b="1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рабочих дней </a:t>
            </a:r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следующих за днем размещения в ЕИС итогового протокола. При электронном запросе котировок максимальный срок </a:t>
            </a:r>
            <a:r>
              <a:rPr lang="ru-RU" sz="16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1600" b="1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рабочий день.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 позднее </a:t>
            </a:r>
            <a:r>
              <a:rPr lang="ru-RU" sz="1600" b="1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рабочих дней</a:t>
            </a:r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следующих за днем направления проекта контракта, победитель закупки подписывает данный проект, или формирует и подписывает протокол разногласий, или формирует, подписывает отказ от заключения контракта. </a:t>
            </a:r>
            <a:endParaRPr lang="ru-RU" sz="1600" dirty="0" smtClean="0">
              <a:solidFill>
                <a:srgbClr val="22272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электронного запроса котировок срок рассмотрения контракта победителем составляет </a:t>
            </a:r>
            <a:r>
              <a:rPr lang="ru-RU" sz="1600" b="1" dirty="0" smtClean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рабочий </a:t>
            </a:r>
            <a:r>
              <a:rPr lang="ru-RU" sz="1600" b="1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</a:t>
            </a:r>
            <a:r>
              <a:rPr lang="ru-RU" sz="1600" b="1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рабочих дней</a:t>
            </a:r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следующих за днем направления участником закупки, с которым заключается контракт, вышеуказанной информации и документов </a:t>
            </a:r>
            <a:r>
              <a:rPr lang="ru-RU" sz="1600" b="1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 осуществляет одно из трех действий: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размещает в ЕИС и на электронной площадке подписанный контракт - если участник согласен заключить контракт и с документами и обеспечением все в порядке;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формирует и размещает в ЕИС и на электронной площадке неподписанный проект контракта с учетом информации, содержащейся в протоколе разногласий;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формирует и размещает в ЕИС и на электронной площадке неподписанный проект контракта без учета либо с частичным учетом информации, содержащейся в протоколе разногласий, а также объяснения причин отказа принятия корректировок.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8910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312" y="747730"/>
            <a:ext cx="7538274" cy="57606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 контракта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155679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5901" y="1120363"/>
            <a:ext cx="9865096" cy="4429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Несогласному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участнику дается </a:t>
            </a:r>
            <a:r>
              <a:rPr lang="ru-RU" b="1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рабочий </a:t>
            </a:r>
            <a:r>
              <a:rPr lang="ru-RU" b="1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чтобы подписать скорректированный контракт или контракт в первоначальном виде, присланный с объяснениями невозможности корректировки. </a:t>
            </a:r>
            <a:r>
              <a:rPr lang="ru-RU" b="1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Обратите внимание: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процедурой предусмотрен только один протокол разногласий. В запросе котировок протокола разногласий нет. </a:t>
            </a:r>
            <a:endParaRPr lang="ru-RU" dirty="0" smtClean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подписания контракта участником заказчик в течение </a:t>
            </a:r>
            <a:r>
              <a:rPr lang="ru-RU" b="1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рабочих дней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размещает в ЕИС и на электронной площадке подписанный контракт. Контракт считается заключенным в день размещения - при условии, что он подписан усиленной электронной подписью лица, которое вправе действовать от имени заказчика, в ЕИС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22272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solidFill>
                <a:srgbClr val="22272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22272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6279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312" y="747730"/>
            <a:ext cx="7538274" cy="57606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исполнения контракта - новое понятие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155679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5520" y="1526429"/>
            <a:ext cx="9145016" cy="321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Важность данного нововведения связана с тем, что к этапам исполнения контракта было отнесено много условий по законодательству о контрактной системе (например, широко практиковалась и поэтапная приемка, и поэтапная оплата, особенно при выполнении строительных работ), этап исполнения контракта упоминался и в подзаконных актах, но определения термина как такового не было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Например, размеры штрафов были привязаны к поэтапному исполнению (ППРФ № 1042).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исполнения контракта разные субъекты закупок трактовали по-разному.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олучалось, что кто-то, например, рассчитывал неустойку и пени, исходя из части неисполненных обязательств, кто-то - из всего объема контракта.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6535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31504" y="1359018"/>
            <a:ext cx="94587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В часть 1 ст. 3 Закона о контрактной системе, раскрывающую основные понятия, используемые в законодательстве о контрактной системе, введен </a:t>
            </a:r>
            <a:r>
              <a:rPr lang="ru-RU" dirty="0">
                <a:latin typeface="+mn-lt"/>
                <a:hlinkClick r:id="rId4"/>
              </a:rPr>
              <a:t>п. 8.3</a:t>
            </a:r>
            <a:r>
              <a:rPr lang="ru-RU" dirty="0">
                <a:latin typeface="+mn-lt"/>
              </a:rPr>
              <a:t>, согласно которому отдельный этап исполнения контракта - часть обязательства поставщика (подрядчика, исполнителя), в отношении которого контрактом установлена обязанность заказчика обеспечить:</a:t>
            </a:r>
          </a:p>
          <a:p>
            <a:r>
              <a:rPr lang="ru-RU" b="1" dirty="0">
                <a:latin typeface="+mn-lt"/>
              </a:rPr>
              <a:t>1. Приемку </a:t>
            </a:r>
            <a:r>
              <a:rPr lang="ru-RU" dirty="0">
                <a:latin typeface="+mn-lt"/>
              </a:rPr>
              <a:t>(с оформлением в соответствии с </a:t>
            </a:r>
            <a:r>
              <a:rPr lang="ru-RU" dirty="0">
                <a:latin typeface="+mn-lt"/>
                <a:hlinkClick r:id="rId5"/>
              </a:rPr>
              <a:t>Законом</a:t>
            </a:r>
            <a:r>
              <a:rPr lang="ru-RU" dirty="0">
                <a:latin typeface="+mn-lt"/>
              </a:rPr>
              <a:t> о контрактной системе документа о приемке).</a:t>
            </a:r>
          </a:p>
          <a:p>
            <a:r>
              <a:rPr lang="ru-RU" b="1" dirty="0">
                <a:latin typeface="+mn-lt"/>
              </a:rPr>
              <a:t>2. Оплату </a:t>
            </a:r>
            <a:r>
              <a:rPr lang="ru-RU" dirty="0">
                <a:latin typeface="+mn-lt"/>
              </a:rPr>
              <a:t>поставленного товара, выполненной работы, оказанной услуги</a:t>
            </a:r>
            <a:r>
              <a:rPr lang="ru-RU" dirty="0" smtClean="0">
                <a:latin typeface="+mn-lt"/>
              </a:rPr>
              <a:t>.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Обратите внимание на три условия признания части контракта этапом:</a:t>
            </a:r>
          </a:p>
          <a:p>
            <a:r>
              <a:rPr lang="ru-RU" dirty="0">
                <a:latin typeface="+mn-lt"/>
              </a:rPr>
              <a:t>- эта обособленная часть обязательств должна быть прописана в контракте;</a:t>
            </a:r>
          </a:p>
          <a:p>
            <a:r>
              <a:rPr lang="ru-RU" dirty="0">
                <a:latin typeface="+mn-lt"/>
              </a:rPr>
              <a:t>- заказчик должен оформить принятие товара, работы или услуги, являющихся частью выполнения контракта;</a:t>
            </a:r>
          </a:p>
          <a:p>
            <a:r>
              <a:rPr lang="ru-RU" dirty="0">
                <a:latin typeface="+mn-lt"/>
              </a:rPr>
              <a:t>- заказчик должен оплатить эти принятые товары, работы или услуги.</a:t>
            </a:r>
          </a:p>
          <a:p>
            <a:r>
              <a:rPr lang="ru-RU" dirty="0">
                <a:latin typeface="+mn-lt"/>
              </a:rPr>
              <a:t>То есть этап исполнения контракта - это обособленная часть обязательств, которая </a:t>
            </a:r>
            <a:r>
              <a:rPr lang="ru-RU" b="1" dirty="0">
                <a:latin typeface="+mn-lt"/>
              </a:rPr>
              <a:t>принята и оплачена заказчиком.</a:t>
            </a:r>
          </a:p>
        </p:txBody>
      </p:sp>
    </p:spTree>
    <p:extLst>
      <p:ext uri="{BB962C8B-B14F-4D97-AF65-F5344CB8AC3E}">
        <p14:creationId xmlns:p14="http://schemas.microsoft.com/office/powerpoint/2010/main" val="201956023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312" y="747730"/>
            <a:ext cx="7538274" cy="57606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155679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9917" y="1319120"/>
            <a:ext cx="9577064" cy="5391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Закупка на поставку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офисной мебели (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столов и стульев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условиях контракта сказано, что доставка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принята (то есть должна сопровождаться документом о приемке) и будет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заказчиком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тот момент оплачена, это этап исполнения контракта.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Предположим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же самое с доставкой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стульев.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Тогда поставка будет включать в себя два этапа. Однако если все предметы мебели заказчик оплачивает вместе, хотя время поставки разное, то контракт не включает отдельные этапы поставки столов и стульев, несмотря на то, что имеются документы о приемке столов и о приемке стульев.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Резюмируем. Этап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исполнения контракта должен быть указан 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контракте 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сопровождаться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приемкой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оплатой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могут быть как одновременно, так и с разрывом во времени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 Если проектом контракта предусмотрены отдельные этапы, то и в извещении о закупке следует указывать эти этапы и необходимую информацию по каждому из них (в частности, сроки).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 Все этапы прописываются в самом контракте - указываются сроки и НМЦК.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 Сторонам контракта разрешено сдвигать сроки исполнения этапов, если это не меняет конечный срок исполнения.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532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312" y="747730"/>
            <a:ext cx="7538274" cy="57606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быть с поставкой по заявкам?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155679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7582" t="22428" r="20740" b="43580"/>
          <a:stretch/>
        </p:blipFill>
        <p:spPr>
          <a:xfrm>
            <a:off x="623392" y="1834885"/>
            <a:ext cx="11279909" cy="28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8287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155679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2443" t="18200" r="7076" b="11801"/>
          <a:stretch/>
        </p:blipFill>
        <p:spPr>
          <a:xfrm>
            <a:off x="515380" y="897263"/>
            <a:ext cx="10729192" cy="54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9680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600" dirty="0">
                <a:solidFill>
                  <a:schemeClr val="tx1"/>
                </a:solidFill>
                <a:latin typeface="Calibri" pitchFamily="34" charset="0"/>
              </a:rPr>
              <a:t>            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Департамент финансов Костромской области</a:t>
            </a:r>
          </a:p>
          <a:p>
            <a:pPr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     ОГКУ «Агентство государственных закупок Костромской области»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6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lang="ru-RU" smtClean="0"/>
              <a:pPr algn="l">
                <a:defRPr/>
              </a:pPr>
              <a:t>2</a:t>
            </a:fld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67608" y="916164"/>
            <a:ext cx="6912768" cy="576064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Единство и обязательность требований к участникам</a:t>
            </a:r>
            <a:endParaRPr lang="ru-RU" sz="1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19%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1424" y="1981211"/>
            <a:ext cx="9793088" cy="3729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 января 2022 года требования ко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 участникам закупок обязательны и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едины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(не банкрот, деятельность не приостановлена, нет задолженности перед бюджетом и т.д.).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диные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будут предъявляться в том числе и к участнику, с которым заключается прямой договор без конкурентных процедур по </a:t>
            </a:r>
            <a:r>
              <a:rPr lang="ru-RU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п. 4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5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18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30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42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49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54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59 ч. 1 ст. 93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Закона о контрактной системе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единственному поставщику). </a:t>
            </a:r>
            <a:endParaRPr lang="ru-RU" dirty="0" smtClean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будет декларировать свое соответствие единым требованиям (без предоставления подтверждающих документов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удобно включать общие требования из </a:t>
            </a:r>
            <a:r>
              <a:rPr lang="ru-RU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ч. 1 ст. 31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Закона о контрактной системе сразу в текст контракта. Например, "заключая настоящий контракт, исполнитель декларирует, что против него не начата процедура банкротства".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3"/>
          <a:srcRect l="-608" t="82703" r="2180"/>
          <a:stretch/>
        </p:blipFill>
        <p:spPr>
          <a:xfrm>
            <a:off x="191344" y="5381372"/>
            <a:ext cx="11665296" cy="9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973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312" y="747730"/>
            <a:ext cx="7538274" cy="57606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Закупки у единственного поставщика</a:t>
            </a:r>
          </a:p>
          <a:p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155679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5480" y="1606401"/>
            <a:ext cx="89274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n-lt"/>
              </a:rPr>
              <a:t>Без проведения торгов закупки осуществляются у единственного поставщика (подрядчика, </a:t>
            </a:r>
            <a:r>
              <a:rPr lang="ru-RU" dirty="0" smtClean="0">
                <a:latin typeface="+mn-lt"/>
              </a:rPr>
              <a:t>исполнителя</a:t>
            </a:r>
            <a:r>
              <a:rPr lang="ru-RU" dirty="0">
                <a:latin typeface="+mn-lt"/>
              </a:rPr>
              <a:t>)</a:t>
            </a:r>
            <a:r>
              <a:rPr lang="ru-RU" dirty="0" smtClean="0">
                <a:latin typeface="+mn-lt"/>
              </a:rPr>
              <a:t>. </a:t>
            </a:r>
            <a:r>
              <a:rPr lang="ru-RU" dirty="0">
                <a:latin typeface="+mn-lt"/>
              </a:rPr>
              <a:t>Соответственно, такие закупки совершать намного проще и быстрее, однако их перечень ограничен. Перечень случаев, когда закупки можно осуществлять у единственного поставщика, приведен в</a:t>
            </a:r>
            <a:r>
              <a:rPr lang="ru-RU" dirty="0" smtClean="0">
                <a:latin typeface="+mn-lt"/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+mn-lt"/>
                <a:hlinkClick r:id="rId4"/>
              </a:rPr>
              <a:t>п</a:t>
            </a:r>
            <a:r>
              <a:rPr lang="ru-RU" u="sng" dirty="0">
                <a:solidFill>
                  <a:srgbClr val="0000FF"/>
                </a:solidFill>
                <a:latin typeface="+mn-lt"/>
                <a:hlinkClick r:id="rId4"/>
              </a:rPr>
              <a:t>. 1 ст. 93 Федерального закона N </a:t>
            </a:r>
            <a:r>
              <a:rPr lang="ru-RU" u="sng" dirty="0" smtClean="0">
                <a:solidFill>
                  <a:srgbClr val="0000FF"/>
                </a:solidFill>
                <a:latin typeface="+mn-lt"/>
                <a:hlinkClick r:id="rId4"/>
              </a:rPr>
              <a:t>44-ФЗ</a:t>
            </a:r>
            <a:r>
              <a:rPr lang="ru-RU" u="sng" dirty="0">
                <a:solidFill>
                  <a:srgbClr val="0000FF"/>
                </a:solidFill>
                <a:latin typeface="+mn-lt"/>
                <a:hlinkClick r:id="rId4"/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+mn-lt"/>
                <a:hlinkClick r:id="rId4"/>
              </a:rPr>
              <a:t>(</a:t>
            </a:r>
            <a:r>
              <a:rPr lang="ru-RU" u="sng" dirty="0" err="1" smtClean="0">
                <a:solidFill>
                  <a:srgbClr val="0000FF"/>
                </a:solidFill>
                <a:latin typeface="+mn-lt"/>
                <a:hlinkClick r:id="rId4"/>
              </a:rPr>
              <a:t>п.п</a:t>
            </a:r>
            <a:r>
              <a:rPr lang="ru-RU" u="sng" dirty="0" smtClean="0">
                <a:solidFill>
                  <a:srgbClr val="0000FF"/>
                </a:solidFill>
                <a:latin typeface="+mn-lt"/>
                <a:hlinkClick r:id="rId4"/>
              </a:rPr>
              <a:t>. </a:t>
            </a:r>
            <a:r>
              <a:rPr lang="ru-RU" b="1" u="sng" dirty="0" smtClean="0">
                <a:solidFill>
                  <a:srgbClr val="0000FF"/>
                </a:solidFill>
                <a:latin typeface="+mn-lt"/>
                <a:hlinkClick r:id="rId4"/>
              </a:rPr>
              <a:t>4, 5</a:t>
            </a:r>
            <a:r>
              <a:rPr lang="ru-RU" u="sng" dirty="0" smtClean="0">
                <a:solidFill>
                  <a:srgbClr val="0000FF"/>
                </a:solidFill>
                <a:latin typeface="+mn-lt"/>
                <a:hlinkClick r:id="rId4"/>
              </a:rPr>
              <a:t>, 8, 9, 10, 13, 14, 15, 17, </a:t>
            </a:r>
            <a:r>
              <a:rPr lang="ru-RU" b="1" u="sng" dirty="0" smtClean="0">
                <a:solidFill>
                  <a:srgbClr val="0000FF"/>
                </a:solidFill>
                <a:latin typeface="+mn-lt"/>
                <a:hlinkClick r:id="rId4"/>
              </a:rPr>
              <a:t>18</a:t>
            </a:r>
            <a:r>
              <a:rPr lang="ru-RU" u="sng" dirty="0" smtClean="0">
                <a:solidFill>
                  <a:srgbClr val="0000FF"/>
                </a:solidFill>
                <a:latin typeface="+mn-lt"/>
                <a:hlinkClick r:id="rId4"/>
              </a:rPr>
              <a:t>, 19, 26, 29, 37, 44, 45)</a:t>
            </a:r>
            <a:endParaRPr lang="ru-RU" u="sng" dirty="0">
              <a:solidFill>
                <a:srgbClr val="0000FF"/>
              </a:solidFill>
              <a:latin typeface="+mn-lt"/>
              <a:hlinkClick r:id="rId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5480" y="3366336"/>
            <a:ext cx="871296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Предъявлять единые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будут предъявляться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участнику, с которым заключается прямой договор без конкурентных процедур по </a:t>
            </a:r>
            <a:r>
              <a:rPr lang="ru-RU" dirty="0" err="1" smtClean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пп</a:t>
            </a:r>
            <a:r>
              <a:rPr lang="ru-RU" dirty="0" smtClean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ru-RU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 </a:t>
            </a:r>
            <a:r>
              <a:rPr lang="ru-RU" b="1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4</a:t>
            </a:r>
            <a:r>
              <a:rPr lang="ru-RU" b="1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5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18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30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42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49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54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551A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59 ч. 1 ст. 93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Закона о контрактной системе (к единственному поставщику). </a:t>
            </a:r>
          </a:p>
        </p:txBody>
      </p:sp>
    </p:spTree>
    <p:extLst>
      <p:ext uri="{BB962C8B-B14F-4D97-AF65-F5344CB8AC3E}">
        <p14:creationId xmlns:p14="http://schemas.microsoft.com/office/powerpoint/2010/main" val="268275050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"/>
            <a:ext cx="755575" cy="707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007769" y="2708921"/>
            <a:ext cx="54731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dirty="0">
                <a:solidFill>
                  <a:srgbClr val="002060"/>
                </a:solidFill>
                <a:latin typeface="+mn-lt"/>
              </a:rPr>
              <a:t>Спасибо за внимание!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79574" y="-8108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600" dirty="0">
                <a:solidFill>
                  <a:schemeClr val="tx1"/>
                </a:solidFill>
                <a:latin typeface="Calibri" pitchFamily="34" charset="0"/>
              </a:rPr>
              <a:t>            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Департамент финансов Костромской области</a:t>
            </a:r>
          </a:p>
          <a:p>
            <a:pPr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     ОГКУ «Агентство государственных закупок Костромской области»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845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312" y="747730"/>
            <a:ext cx="7538274" cy="57606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Дополнительных требований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1086" y="1338058"/>
            <a:ext cx="8954725" cy="5153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37 дополнительных требований, утвержденных постановлением Правительства РФ от 29 декабря 2021 года № 2571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Раздел I. Дополнительные требования к участникам закупки в сфере культуры и культурного наследия, информация и документы, подтверждающие соответствие участников закупок таким дополнительным </a:t>
            </a:r>
            <a:r>
              <a:rPr lang="ru-RU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требованиям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применяются </a:t>
            </a:r>
            <a:r>
              <a:rPr lang="ru-RU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случае, если при осуществлении закупки начальная (максимальная) цена контракта превышает 500 тыс. </a:t>
            </a:r>
            <a:r>
              <a:rPr lang="ru-RU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  <a:endParaRPr lang="ru-RU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Установлено 5 видов работ, среди них: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Работы по сохранению объектов культурного наследия (памятников истории и культуры) народов Российской Федерации (далее - объект культурного наследия), при которых затрагиваются конструктивные и другие характеристики надежности и безопасности таких </a:t>
            </a: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объектов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Работы </a:t>
            </a: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сохранению объектов культурного наследия, при которых не затрагиваются конструктивные и другие характеристики надежности и безопасности таких объектов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144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312" y="747730"/>
            <a:ext cx="7538274" cy="576064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Предквалификация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норма закупок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424" y="1389777"/>
            <a:ext cx="10513168" cy="476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01.01.2022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действует универсальная </a:t>
            </a:r>
            <a:r>
              <a:rPr lang="ru-RU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предквалификация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участников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закупок.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Участвовать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крупной конкурентной закупке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лица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которых уже есть </a:t>
            </a:r>
            <a:r>
              <a:rPr lang="ru-RU" b="1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работы с </a:t>
            </a:r>
            <a:r>
              <a:rPr lang="ru-RU" b="1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госзакупками</a:t>
            </a:r>
            <a:r>
              <a:rPr lang="ru-RU" b="1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определенного </a:t>
            </a:r>
            <a:r>
              <a:rPr lang="ru-RU" b="1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2227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rgbClr val="2227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словия </a:t>
            </a:r>
            <a:r>
              <a:rPr lang="ru-RU" b="1" dirty="0" smtClean="0">
                <a:solidFill>
                  <a:srgbClr val="22272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применения</a:t>
            </a:r>
            <a:r>
              <a:rPr lang="ru-RU" b="1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Заказчик устанавливает требование об универсальной </a:t>
            </a:r>
            <a:r>
              <a:rPr lang="ru-RU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предквалификации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участников закупки при одновременном соответствии этой закупки трем параметрам: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НМЦК закупки от 20 млн руб.;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она проводится конкурентным способом;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ограничений по предмету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контракта.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означает, что при проведении закупки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применяются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положения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постановления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Правительства РФ от 29 декабря 2021 года № 2571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утверждающего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особые дополнительные требования к участникам закупки отдельных видов товаров, работ, услуг. </a:t>
            </a:r>
            <a:endParaRPr lang="ru-RU" dirty="0" smtClean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дополнительных требований исключает </a:t>
            </a:r>
            <a:r>
              <a:rPr lang="ru-RU" dirty="0" err="1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предквалификацию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98958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312" y="747730"/>
            <a:ext cx="7538274" cy="57606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7703" y="1467660"/>
            <a:ext cx="907300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аказчик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объявляет закупку на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строительству.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Сумма закупки - 21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От участника требуется подтвердить соответствие дополнительным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требованиям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(постановление Правительства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 от 29 декабря 2021 года №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2571).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7703" y="2683106"/>
            <a:ext cx="9073008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заказчик намерен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закупить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компьютерную технику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сумму, допустим, 25 млн руб., то он будет обязан установить к участникам </a:t>
            </a:r>
            <a:r>
              <a:rPr lang="ru-RU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предквалификационные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требования,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прописанные так как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товары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входят в перечень, утвержденный Постановлением Правительства РФ от 29 декабря 2021 года № 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2571,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сумма закупки больше 20 млн руб.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221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312" y="747730"/>
            <a:ext cx="7538274" cy="57606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предквалификации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7448" y="1577529"/>
            <a:ext cx="95414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n-lt"/>
              </a:rPr>
              <a:t>Исполнение </a:t>
            </a:r>
            <a:r>
              <a:rPr lang="ru-RU" dirty="0">
                <a:latin typeface="+mn-lt"/>
              </a:rPr>
              <a:t>участником закупки (с учетом правопреемства) в течение трех лет до даты подачи заявки на участие в закупке контракта или договора, заключенного в соответствии с Федеральным законом от 18 июля 2011 года N 223-ФЗ "О закупках товаров, работ, услуг отдельными видами юридических лиц" при условии исполнения таким участником закупки требований об уплате неустоек (штрафов, пеней), предъявленных при исполнении таких контракта, договора. </a:t>
            </a:r>
            <a:endParaRPr lang="ru-RU" dirty="0" smtClean="0">
              <a:latin typeface="+mn-lt"/>
            </a:endParaRPr>
          </a:p>
          <a:p>
            <a:pPr algn="just"/>
            <a:r>
              <a:rPr lang="ru-RU" dirty="0" smtClean="0">
                <a:latin typeface="+mn-lt"/>
              </a:rPr>
              <a:t>Стоимость </a:t>
            </a:r>
            <a:r>
              <a:rPr lang="ru-RU" dirty="0">
                <a:latin typeface="+mn-lt"/>
              </a:rPr>
              <a:t>исполненных обязательств по таким контракту, договору должна составлять не менее двадцати процентов начальной (максимальной) цены контракта. </a:t>
            </a:r>
            <a:endParaRPr lang="ru-RU" dirty="0" smtClean="0">
              <a:latin typeface="+mn-lt"/>
            </a:endParaRPr>
          </a:p>
          <a:p>
            <a:pPr algn="just"/>
            <a:r>
              <a:rPr lang="ru-RU" dirty="0" smtClean="0">
                <a:latin typeface="+mn-lt"/>
              </a:rPr>
              <a:t>Действующие </a:t>
            </a:r>
            <a:r>
              <a:rPr lang="ru-RU" dirty="0">
                <a:latin typeface="+mn-lt"/>
              </a:rPr>
              <a:t>контракты участников в </a:t>
            </a:r>
            <a:r>
              <a:rPr lang="ru-RU" dirty="0" err="1">
                <a:latin typeface="+mn-lt"/>
              </a:rPr>
              <a:t>предквалификации</a:t>
            </a:r>
            <a:r>
              <a:rPr lang="ru-RU" dirty="0">
                <a:latin typeface="+mn-lt"/>
              </a:rPr>
              <a:t> не учитываются - только исполненные.</a:t>
            </a:r>
          </a:p>
        </p:txBody>
      </p:sp>
    </p:spTree>
    <p:extLst>
      <p:ext uri="{BB962C8B-B14F-4D97-AF65-F5344CB8AC3E}">
        <p14:creationId xmlns:p14="http://schemas.microsoft.com/office/powerpoint/2010/main" val="4649169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312" y="747730"/>
            <a:ext cx="7538274" cy="57606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11735" y="1433522"/>
            <a:ext cx="9289032" cy="2313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Объявлена закупка в 20 млн руб. У одного участника уже есть опыт исполнения контракта на сумму в 4 млн руб. А у другого - опыт исполнения трех контрактов на суммы 1 млн руб., 2,5 млн руб. и 3 млн руб. </a:t>
            </a:r>
            <a:endParaRPr lang="ru-RU" dirty="0" smtClean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"выиграет"?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сумме трех контрактов - 6,5 млн руб. - "выигрывает" второй участник</a:t>
            </a:r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Однако </a:t>
            </a: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участвовать в закупке сможет только первый, поскольку его опыт весомее в смысле освоения средств. 4 млн руб. составляют 20% от НМЦК разыгрываемого контракта.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9260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312" y="747730"/>
            <a:ext cx="7538274" cy="57606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Запрос котировок: больше возможностей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3094" y="1363638"/>
            <a:ext cx="88107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Условия:</a:t>
            </a:r>
          </a:p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Сумма не </a:t>
            </a:r>
            <a:r>
              <a:rPr lang="ru-RU" dirty="0">
                <a:latin typeface="+mn-lt"/>
              </a:rPr>
              <a:t>более 3 </a:t>
            </a:r>
            <a:r>
              <a:rPr lang="ru-RU" dirty="0" smtClean="0">
                <a:latin typeface="+mn-lt"/>
              </a:rPr>
              <a:t>млн. рублей.</a:t>
            </a:r>
          </a:p>
          <a:p>
            <a:r>
              <a:rPr lang="ru-RU" dirty="0" smtClean="0">
                <a:latin typeface="+mn-lt"/>
              </a:rPr>
              <a:t>Если СГОЗ заказчика за прошедший год не превысил 500 млн руб., то он получает право провести запросы котировок на сумму до 100 млн руб. </a:t>
            </a:r>
            <a:r>
              <a:rPr lang="ru-RU" dirty="0">
                <a:latin typeface="+mn-lt"/>
              </a:rPr>
              <a:t>в </a:t>
            </a:r>
            <a:r>
              <a:rPr lang="ru-RU" dirty="0" smtClean="0">
                <a:latin typeface="+mn-lt"/>
              </a:rPr>
              <a:t>год.</a:t>
            </a:r>
          </a:p>
          <a:p>
            <a:r>
              <a:rPr lang="ru-RU" dirty="0" smtClean="0">
                <a:latin typeface="+mn-lt"/>
              </a:rPr>
              <a:t>Независимо </a:t>
            </a:r>
            <a:r>
              <a:rPr lang="ru-RU" dirty="0">
                <a:latin typeface="+mn-lt"/>
              </a:rPr>
              <a:t>от начальной (максимальной) цены контракта </a:t>
            </a:r>
            <a:r>
              <a:rPr lang="ru-RU" dirty="0" smtClean="0">
                <a:latin typeface="+mn-lt"/>
              </a:rPr>
              <a:t>и СГОЗ </a:t>
            </a:r>
            <a:r>
              <a:rPr lang="ru-RU" dirty="0">
                <a:latin typeface="+mn-lt"/>
              </a:rPr>
              <a:t>в </a:t>
            </a:r>
            <a:r>
              <a:rPr lang="ru-RU" dirty="0" smtClean="0">
                <a:latin typeface="+mn-lt"/>
              </a:rPr>
              <a:t>случае одностороннего расторжения </a:t>
            </a:r>
            <a:r>
              <a:rPr lang="ru-RU" dirty="0">
                <a:latin typeface="+mn-lt"/>
              </a:rPr>
              <a:t>контракта с недобросовестным исполнителем. </a:t>
            </a:r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Например, если </a:t>
            </a:r>
            <a:r>
              <a:rPr lang="ru-RU" dirty="0">
                <a:latin typeface="+mn-lt"/>
              </a:rPr>
              <a:t>работы не выполнены до конца, а договор расторгнут, </a:t>
            </a:r>
            <a:r>
              <a:rPr lang="ru-RU" dirty="0" smtClean="0">
                <a:latin typeface="+mn-lt"/>
              </a:rPr>
              <a:t>на </a:t>
            </a:r>
            <a:r>
              <a:rPr lang="ru-RU" dirty="0">
                <a:latin typeface="+mn-lt"/>
              </a:rPr>
              <a:t>остаток обязательств заказчик сможет провести запрос котировок в электронной </a:t>
            </a:r>
            <a:r>
              <a:rPr lang="ru-RU" dirty="0" smtClean="0">
                <a:latin typeface="+mn-lt"/>
              </a:rPr>
              <a:t>форме.</a:t>
            </a:r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  <a:p>
            <a:endParaRPr lang="ru-RU" dirty="0" smtClean="0">
              <a:latin typeface="+mn-lt"/>
            </a:endParaRPr>
          </a:p>
          <a:p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006302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63" y="0"/>
            <a:ext cx="745813" cy="7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9575" y="0"/>
            <a:ext cx="83981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 финансов Костромской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585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ОГКУ «Агентство государственных закупок Костромской области»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DD996-01F8-43F1-922C-65F032F0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7688" y="6165304"/>
            <a:ext cx="8219256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</a:t>
            </a:r>
            <a:fld id="{3BB9E7C9-EF18-4AAD-8636-011F625B5D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312" y="747730"/>
            <a:ext cx="7538274" cy="57606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Преференции стали весомее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9776" y="3482677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1556792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Закупки у СМП</a:t>
            </a:r>
          </a:p>
          <a:p>
            <a:pPr algn="just"/>
            <a:endParaRPr lang="ru-RU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Было: не менее 15% от СГОЗ</a:t>
            </a: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Стало: не менее 25% от СГОЗ</a:t>
            </a:r>
          </a:p>
          <a:p>
            <a:pPr algn="just"/>
            <a:endParaRPr lang="ru-RU" dirty="0" smtClean="0">
              <a:latin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0425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16143</TotalTime>
  <Words>2396</Words>
  <Application>Microsoft Office PowerPoint</Application>
  <PresentationFormat>Широкоэкранный</PresentationFormat>
  <Paragraphs>243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Book Antiqua</vt:lpstr>
      <vt:lpstr>Calibri</vt:lpstr>
      <vt:lpstr>Lucida Sans</vt:lpstr>
      <vt:lpstr>Tahoma</vt:lpstr>
      <vt:lpstr>Times New Roman</vt:lpstr>
      <vt:lpstr>Wingdings</vt:lpstr>
      <vt:lpstr>Wingdings 2</vt:lpstr>
      <vt:lpstr>Wingdings 3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областных бюджетов за 2006 год</dc:title>
  <dc:creator>admin</dc:creator>
  <cp:lastModifiedBy>User</cp:lastModifiedBy>
  <cp:revision>1426</cp:revision>
  <cp:lastPrinted>2022-06-27T10:39:43Z</cp:lastPrinted>
  <dcterms:created xsi:type="dcterms:W3CDTF">2007-03-16T17:46:32Z</dcterms:created>
  <dcterms:modified xsi:type="dcterms:W3CDTF">2022-08-23T09:20:10Z</dcterms:modified>
</cp:coreProperties>
</file>